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5"/>
  </p:notesMasterIdLst>
  <p:handoutMasterIdLst>
    <p:handoutMasterId r:id="rId6"/>
  </p:handoutMasterIdLst>
  <p:sldIdLst>
    <p:sldId id="2768" r:id="rId3"/>
    <p:sldId id="2769" r:id="rId4"/>
  </p:sldIdLst>
  <p:sldSz cx="9144000" cy="6858000" type="screen4x3"/>
  <p:notesSz cx="6669088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768"/>
            <p14:sldId id="27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C0504D"/>
    <a:srgbClr val="FFFFFF"/>
    <a:srgbClr val="9BBB59"/>
    <a:srgbClr val="95B3D7"/>
    <a:srgbClr val="FF99FF"/>
    <a:srgbClr val="8BDBFF"/>
    <a:srgbClr val="0092D2"/>
    <a:srgbClr val="93DEFF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8394" autoAdjust="0"/>
  </p:normalViewPr>
  <p:slideViewPr>
    <p:cSldViewPr snapToGrid="0" snapToObjects="1">
      <p:cViewPr varScale="1">
        <p:scale>
          <a:sx n="64" d="100"/>
          <a:sy n="64" d="100"/>
        </p:scale>
        <p:origin x="1248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24.07.2023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24.07.2023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783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41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jp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Annas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59" name="Bild 57">
            <a:extLst>
              <a:ext uri="{FF2B5EF4-FFF2-40B4-BE49-F238E27FC236}">
                <a16:creationId xmlns:a16="http://schemas.microsoft.com/office/drawing/2014/main" id="{C1C20BFC-499D-4403-9FBC-3783EAB2E9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8" t="67933" r="49644"/>
          <a:stretch/>
        </p:blipFill>
        <p:spPr bwMode="auto">
          <a:xfrm>
            <a:off x="4043168" y="1228981"/>
            <a:ext cx="1057664" cy="1538151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5177571F-FFFD-47D7-B079-BE59F1A13C99}"/>
              </a:ext>
            </a:extLst>
          </p:cNvPr>
          <p:cNvSpPr txBox="1"/>
          <p:nvPr/>
        </p:nvSpPr>
        <p:spPr bwMode="auto">
          <a:xfrm>
            <a:off x="205567" y="1646393"/>
            <a:ext cx="4438150" cy="4846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Operationsverständnis in </a:t>
            </a:r>
          </a:p>
          <a:p>
            <a:pPr marL="342000" lvl="0">
              <a:lnSpc>
                <a:spcPct val="115000"/>
              </a:lnSpc>
              <a:spcAft>
                <a:spcPts val="600"/>
              </a:spcAft>
              <a:tabLst>
                <a:tab pos="457200" algn="l"/>
              </a:tabLst>
            </a:pPr>
            <a:r>
              <a:rPr lang="de-DE" sz="175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Bezug auf Grundrechenarten und Umkehroperation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der Variablen als Unbekannte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arithmetische und algebraische Termen umzuformen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zur Strukturerfassung von algebraischen Ausdrücken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Gleichung als Bestimmungsgleichung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27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Annas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861D951-D100-4D29-AF0A-621EDA86E350}"/>
              </a:ext>
            </a:extLst>
          </p:cNvPr>
          <p:cNvSpPr txBox="1"/>
          <p:nvPr/>
        </p:nvSpPr>
        <p:spPr bwMode="auto">
          <a:xfrm>
            <a:off x="4944401" y="2756943"/>
            <a:ext cx="3551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b="1" dirty="0"/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1F497D"/>
                </a:solidFill>
              </a:rPr>
              <a:t>….</a:t>
            </a:r>
          </a:p>
        </p:txBody>
      </p:sp>
      <p:pic>
        <p:nvPicPr>
          <p:cNvPr id="33" name="Bild 57">
            <a:extLst>
              <a:ext uri="{FF2B5EF4-FFF2-40B4-BE49-F238E27FC236}">
                <a16:creationId xmlns:a16="http://schemas.microsoft.com/office/drawing/2014/main" id="{B81A837C-4ECE-4108-8CB5-75B3CF4F86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8" t="69440" r="50686"/>
          <a:stretch/>
        </p:blipFill>
        <p:spPr bwMode="auto">
          <a:xfrm>
            <a:off x="3736395" y="1219200"/>
            <a:ext cx="997733" cy="146584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C69B92C-32DB-4B85-90CA-0DCF4CEB9F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028" t="23333" r="15025" b="25467"/>
          <a:stretch/>
        </p:blipFill>
        <p:spPr>
          <a:xfrm>
            <a:off x="4481209" y="1877809"/>
            <a:ext cx="1663510" cy="1353068"/>
          </a:xfrm>
          <a:prstGeom prst="ellipse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CAAD1CB7-EAC6-4817-99AC-46426E08CAC7}"/>
              </a:ext>
            </a:extLst>
          </p:cNvPr>
          <p:cNvSpPr txBox="1">
            <a:spLocks/>
          </p:cNvSpPr>
          <p:nvPr/>
        </p:nvSpPr>
        <p:spPr bwMode="auto">
          <a:xfrm>
            <a:off x="6063573" y="2508499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rgbClr val="1F497D"/>
                </a:solidFill>
                <a:latin typeface="+mn-lt"/>
              </a:rPr>
              <a:t>Annas Lernziele</a:t>
            </a:r>
            <a:endParaRPr lang="en-US" sz="1800" b="1" dirty="0">
              <a:solidFill>
                <a:srgbClr val="1F497D"/>
              </a:solidFill>
              <a:latin typeface="+mn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2C1AA01-E4D1-4F8B-9301-06C170F7869A}"/>
              </a:ext>
            </a:extLst>
          </p:cNvPr>
          <p:cNvSpPr txBox="1"/>
          <p:nvPr/>
        </p:nvSpPr>
        <p:spPr bwMode="auto">
          <a:xfrm>
            <a:off x="205567" y="1646393"/>
            <a:ext cx="4438150" cy="4846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Operationsverständnis in </a:t>
            </a:r>
          </a:p>
          <a:p>
            <a:pPr marL="342000" lvl="0">
              <a:lnSpc>
                <a:spcPct val="115000"/>
              </a:lnSpc>
              <a:spcAft>
                <a:spcPts val="600"/>
              </a:spcAft>
              <a:tabLst>
                <a:tab pos="457200" algn="l"/>
              </a:tabLst>
            </a:pPr>
            <a:r>
              <a:rPr lang="de-DE" sz="175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Bezug auf Grundrechenarten und Umkehroperation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der Variablen als Unbekannte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arithmetische und algebraische Termen umzuformen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zur Strukturerfassung von algebraischen Ausdrücken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75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Gleichung als Bestimmungsgleichung</a:t>
            </a:r>
            <a:endParaRPr lang="de-DE" sz="17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62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Bildschirmpräsentation (4:3)</PresentationFormat>
  <Paragraphs>26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14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1306</cp:revision>
  <cp:lastPrinted>2022-11-07T10:54:55Z</cp:lastPrinted>
  <dcterms:created xsi:type="dcterms:W3CDTF">2016-03-24T14:49:53Z</dcterms:created>
  <dcterms:modified xsi:type="dcterms:W3CDTF">2023-07-24T10:46:03Z</dcterms:modified>
</cp:coreProperties>
</file>