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5"/>
  </p:notesMasterIdLst>
  <p:handoutMasterIdLst>
    <p:handoutMasterId r:id="rId6"/>
  </p:handoutMasterIdLst>
  <p:sldIdLst>
    <p:sldId id="2768" r:id="rId3"/>
    <p:sldId id="2769" r:id="rId4"/>
  </p:sldIdLst>
  <p:sldSz cx="9144000" cy="6858000" type="screen4x3"/>
  <p:notesSz cx="6669088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768"/>
            <p14:sldId id="27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C0504D"/>
    <a:srgbClr val="FFFFFF"/>
    <a:srgbClr val="9BBB59"/>
    <a:srgbClr val="95B3D7"/>
    <a:srgbClr val="FF99FF"/>
    <a:srgbClr val="8BDBFF"/>
    <a:srgbClr val="0092D2"/>
    <a:srgbClr val="93DEFF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8394" autoAdjust="0"/>
  </p:normalViewPr>
  <p:slideViewPr>
    <p:cSldViewPr snapToGrid="0" snapToObjects="1">
      <p:cViewPr varScale="1">
        <p:scale>
          <a:sx n="64" d="100"/>
          <a:sy n="64" d="100"/>
        </p:scale>
        <p:origin x="1248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24.07.2023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24.07.2023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7837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41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emf"/><Relationship Id="rId5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24.07.2023</a:t>
            </a:fld>
            <a:r>
              <a:rPr lang="de-DE" sz="1200" dirty="0"/>
              <a:t>   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0834A13-7F51-4CA4-9A62-4F9CC0D2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278314" y="166941"/>
            <a:ext cx="1690554" cy="892613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BCC09F42-C3AA-4E64-88D0-6C6B180D61A0}"/>
              </a:ext>
            </a:extLst>
          </p:cNvPr>
          <p:cNvSpPr txBox="1">
            <a:spLocks/>
          </p:cNvSpPr>
          <p:nvPr/>
        </p:nvSpPr>
        <p:spPr bwMode="auto">
          <a:xfrm>
            <a:off x="214532" y="1228981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Yaşars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Verstehensbild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/ Vorwissen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1BC5FEB-636C-435F-A891-3A91D9597ED2}"/>
              </a:ext>
            </a:extLst>
          </p:cNvPr>
          <p:cNvSpPr txBox="1"/>
          <p:nvPr/>
        </p:nvSpPr>
        <p:spPr bwMode="auto">
          <a:xfrm>
            <a:off x="230021" y="1986863"/>
            <a:ext cx="4467485" cy="44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gefestigtes Operationsverständnis in Bezug auf Grundrechenarten und Umkehroperation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Grundvorstellung der Variablen als Unbekannte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8064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Fähigkeiten arithmetische Terme umzuformen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Vorstellung des Gleichheitszeichens als Vergleichszeichen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angebahnte Grundvorstellung Gleichung als Bestimmungsgleichung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Calibri" panose="020F0502020204030204" pitchFamily="34" charset="0"/>
              <a:buChar char="+"/>
            </a:pPr>
            <a:endParaRPr lang="de-DE" sz="1400" dirty="0"/>
          </a:p>
        </p:txBody>
      </p:sp>
      <p:pic>
        <p:nvPicPr>
          <p:cNvPr id="8" name="Bild 14">
            <a:extLst>
              <a:ext uri="{FF2B5EF4-FFF2-40B4-BE49-F238E27FC236}">
                <a16:creationId xmlns:a16="http://schemas.microsoft.com/office/drawing/2014/main" id="{3DBB569F-2C6F-4433-A938-4D12DF183F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7" r="67176" b="64544"/>
          <a:stretch/>
        </p:blipFill>
        <p:spPr bwMode="auto">
          <a:xfrm>
            <a:off x="4137118" y="1337781"/>
            <a:ext cx="713568" cy="123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7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24.07.2023</a:t>
            </a:fld>
            <a:r>
              <a:rPr lang="de-DE" sz="1200" dirty="0"/>
              <a:t>   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0834A13-7F51-4CA4-9A62-4F9CC0D2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278314" y="166941"/>
            <a:ext cx="1690554" cy="892613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BCC09F42-C3AA-4E64-88D0-6C6B180D61A0}"/>
              </a:ext>
            </a:extLst>
          </p:cNvPr>
          <p:cNvSpPr txBox="1">
            <a:spLocks/>
          </p:cNvSpPr>
          <p:nvPr/>
        </p:nvSpPr>
        <p:spPr bwMode="auto">
          <a:xfrm>
            <a:off x="214532" y="1228981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Yaşars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Verstehensbild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/ Vorwissen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F861D951-D100-4D29-AF0A-621EDA86E350}"/>
              </a:ext>
            </a:extLst>
          </p:cNvPr>
          <p:cNvSpPr txBox="1"/>
          <p:nvPr/>
        </p:nvSpPr>
        <p:spPr bwMode="auto">
          <a:xfrm>
            <a:off x="4944401" y="2756943"/>
            <a:ext cx="35513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b="1" dirty="0"/>
          </a:p>
          <a:p>
            <a:endParaRPr lang="de-DE" sz="1400" dirty="0">
              <a:solidFill>
                <a:srgbClr val="1F497D"/>
              </a:solidFill>
            </a:endParaRPr>
          </a:p>
          <a:p>
            <a:endParaRPr lang="de-DE" sz="1400" dirty="0">
              <a:solidFill>
                <a:srgbClr val="1F497D"/>
              </a:solidFill>
            </a:endParaRPr>
          </a:p>
          <a:p>
            <a:endParaRPr lang="de-DE" sz="1400" dirty="0">
              <a:solidFill>
                <a:srgbClr val="1F497D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rgbClr val="1F497D"/>
                </a:solidFill>
              </a:rPr>
              <a:t>….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69B92C-32DB-4B85-90CA-0DCF4CEB9F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001" t="23333" r="15025" b="25467"/>
          <a:stretch/>
        </p:blipFill>
        <p:spPr>
          <a:xfrm>
            <a:off x="4480511" y="1877809"/>
            <a:ext cx="1664208" cy="1353068"/>
          </a:xfrm>
          <a:prstGeom prst="rect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CAAD1CB7-EAC6-4817-99AC-46426E08CAC7}"/>
              </a:ext>
            </a:extLst>
          </p:cNvPr>
          <p:cNvSpPr txBox="1">
            <a:spLocks/>
          </p:cNvSpPr>
          <p:nvPr/>
        </p:nvSpPr>
        <p:spPr bwMode="auto">
          <a:xfrm>
            <a:off x="6063573" y="2508499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>
                <a:solidFill>
                  <a:srgbClr val="1F497D"/>
                </a:solidFill>
                <a:latin typeface="+mn-lt"/>
              </a:rPr>
              <a:t>Yaşars</a:t>
            </a:r>
            <a:r>
              <a:rPr lang="de-DE" sz="1800" b="1" dirty="0">
                <a:solidFill>
                  <a:srgbClr val="1F497D"/>
                </a:solidFill>
                <a:latin typeface="+mn-lt"/>
              </a:rPr>
              <a:t> Lernziele</a:t>
            </a:r>
            <a:endParaRPr lang="en-US" sz="1800" b="1" dirty="0">
              <a:solidFill>
                <a:srgbClr val="1F497D"/>
              </a:solidFill>
              <a:latin typeface="+mn-lt"/>
            </a:endParaRPr>
          </a:p>
        </p:txBody>
      </p:sp>
      <p:pic>
        <p:nvPicPr>
          <p:cNvPr id="11" name="Bild 14">
            <a:extLst>
              <a:ext uri="{FF2B5EF4-FFF2-40B4-BE49-F238E27FC236}">
                <a16:creationId xmlns:a16="http://schemas.microsoft.com/office/drawing/2014/main" id="{A1F063C5-46FF-49BD-BF70-FE87F01298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7" r="67176" b="64544"/>
          <a:stretch/>
        </p:blipFill>
        <p:spPr bwMode="auto">
          <a:xfrm>
            <a:off x="3500624" y="1337781"/>
            <a:ext cx="713568" cy="123189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84BFFE6-4530-4A9D-915A-AFE4C8E35167}"/>
              </a:ext>
            </a:extLst>
          </p:cNvPr>
          <p:cNvSpPr txBox="1"/>
          <p:nvPr/>
        </p:nvSpPr>
        <p:spPr bwMode="auto">
          <a:xfrm>
            <a:off x="230021" y="1986863"/>
            <a:ext cx="4467485" cy="44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gefestigtes Operationsverständnis in Bezug auf Grundrechenarten und Umkehroperation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Grundvorstellung der Variablen als Unbekannte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8064A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Fähigkeiten arithmetische Terme umzuformen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Vorstellung des Gleichheitszeichens als Vergleichszeichen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sz="1800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angebahnte Grundvorstellung Gleichung als Bestimmungsgleichung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Calibri" panose="020F0502020204030204" pitchFamily="34" charset="0"/>
              <a:buChar char="+"/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656662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Bildschirmpräsentation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14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1306</cp:revision>
  <cp:lastPrinted>2022-11-07T10:54:55Z</cp:lastPrinted>
  <dcterms:created xsi:type="dcterms:W3CDTF">2016-03-24T14:49:53Z</dcterms:created>
  <dcterms:modified xsi:type="dcterms:W3CDTF">2023-07-24T10:46:30Z</dcterms:modified>
</cp:coreProperties>
</file>