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8" r:id="rId2"/>
  </p:sldMasterIdLst>
  <p:notesMasterIdLst>
    <p:notesMasterId r:id="rId4"/>
  </p:notesMasterIdLst>
  <p:handoutMasterIdLst>
    <p:handoutMasterId r:id="rId5"/>
  </p:handoutMasterIdLst>
  <p:sldIdLst>
    <p:sldId id="2938" r:id="rId3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CBFA7A75-6D2F-4528-9427-E5D5F0B50ECE}">
          <p14:sldIdLst>
            <p14:sldId id="293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717">
          <p15:clr>
            <a:srgbClr val="A4A3A4"/>
          </p15:clr>
        </p15:guide>
        <p15:guide id="2" orient="horz" pos="1847">
          <p15:clr>
            <a:srgbClr val="A4A3A4"/>
          </p15:clr>
        </p15:guide>
        <p15:guide id="3" orient="horz" pos="657">
          <p15:clr>
            <a:srgbClr val="A4A3A4"/>
          </p15:clr>
        </p15:guide>
        <p15:guide id="4" orient="horz" pos="4032">
          <p15:clr>
            <a:srgbClr val="A4A3A4"/>
          </p15:clr>
        </p15:guide>
        <p15:guide id="5" orient="horz" pos="934">
          <p15:clr>
            <a:srgbClr val="A4A3A4"/>
          </p15:clr>
        </p15:guide>
        <p15:guide id="6" orient="horz" pos="3749">
          <p15:clr>
            <a:srgbClr val="A4A3A4"/>
          </p15:clr>
        </p15:guide>
        <p15:guide id="7" orient="horz" pos="1075">
          <p15:clr>
            <a:srgbClr val="A4A3A4"/>
          </p15:clr>
        </p15:guide>
        <p15:guide id="8" orient="horz" pos="1203">
          <p15:clr>
            <a:srgbClr val="A4A3A4"/>
          </p15:clr>
        </p15:guide>
        <p15:guide id="9" orient="horz" pos="4199">
          <p15:clr>
            <a:srgbClr val="A4A3A4"/>
          </p15:clr>
        </p15:guide>
        <p15:guide id="10" orient="horz" pos="1728">
          <p15:clr>
            <a:srgbClr val="A4A3A4"/>
          </p15:clr>
        </p15:guide>
        <p15:guide id="11" orient="horz" pos="1729">
          <p15:clr>
            <a:srgbClr val="A4A3A4"/>
          </p15:clr>
        </p15:guide>
        <p15:guide id="12" orient="horz" pos="4140">
          <p15:clr>
            <a:srgbClr val="A4A3A4"/>
          </p15:clr>
        </p15:guide>
        <p15:guide id="13" pos="3022">
          <p15:clr>
            <a:srgbClr val="A4A3A4"/>
          </p15:clr>
        </p15:guide>
        <p15:guide id="14" pos="5477">
          <p15:clr>
            <a:srgbClr val="A4A3A4"/>
          </p15:clr>
        </p15:guide>
        <p15:guide id="15" pos="4319">
          <p15:clr>
            <a:srgbClr val="A4A3A4"/>
          </p15:clr>
        </p15:guide>
        <p15:guide id="16" pos="1470">
          <p15:clr>
            <a:srgbClr val="A4A3A4"/>
          </p15:clr>
        </p15:guide>
        <p15:guide id="17" pos="281">
          <p15:clr>
            <a:srgbClr val="A4A3A4"/>
          </p15:clr>
        </p15:guide>
        <p15:guide id="18" pos="2741">
          <p15:clr>
            <a:srgbClr val="A4A3A4"/>
          </p15:clr>
        </p15:guide>
        <p15:guide id="19" pos="286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briele Kaiser" initials="GK" lastIdx="24" clrIdx="0">
    <p:extLst>
      <p:ext uri="{19B8F6BF-5375-455C-9EA6-DF929625EA0E}">
        <p15:presenceInfo xmlns:p15="http://schemas.microsoft.com/office/powerpoint/2012/main" userId="Gabriele Kaiser" providerId="None"/>
      </p:ext>
    </p:extLst>
  </p:cmAuthor>
  <p:cmAuthor id="2" name="WissMit" initials="WM" lastIdx="1" clrIdx="1">
    <p:extLst>
      <p:ext uri="{19B8F6BF-5375-455C-9EA6-DF929625EA0E}">
        <p15:presenceInfo xmlns:p15="http://schemas.microsoft.com/office/powerpoint/2012/main" userId="WissMi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FF99FF"/>
    <a:srgbClr val="C0504D"/>
    <a:srgbClr val="604A7B"/>
    <a:srgbClr val="FFFFFF"/>
    <a:srgbClr val="C00000"/>
    <a:srgbClr val="9BBB59"/>
    <a:srgbClr val="95B3D7"/>
    <a:srgbClr val="8BDBFF"/>
    <a:srgbClr val="0092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4707" autoAdjust="0"/>
  </p:normalViewPr>
  <p:slideViewPr>
    <p:cSldViewPr snapToGrid="0" snapToObjects="1">
      <p:cViewPr>
        <p:scale>
          <a:sx n="60" d="100"/>
          <a:sy n="60" d="100"/>
        </p:scale>
        <p:origin x="876" y="-200"/>
      </p:cViewPr>
      <p:guideLst>
        <p:guide orient="horz" pos="3717"/>
        <p:guide orient="horz" pos="1847"/>
        <p:guide orient="horz" pos="657"/>
        <p:guide orient="horz" pos="4032"/>
        <p:guide orient="horz" pos="934"/>
        <p:guide orient="horz" pos="3749"/>
        <p:guide orient="horz" pos="1075"/>
        <p:guide orient="horz" pos="1203"/>
        <p:guide orient="horz" pos="4199"/>
        <p:guide orient="horz" pos="1728"/>
        <p:guide orient="horz" pos="1729"/>
        <p:guide orient="horz" pos="4140"/>
        <p:guide pos="3022"/>
        <p:guide pos="5477"/>
        <p:guide pos="4319"/>
        <p:guide pos="1470"/>
        <p:guide pos="281"/>
        <p:guide pos="2741"/>
        <p:guide pos="28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TheSans UHH Bold Caps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B03B8-5142-5243-8747-1F305A937668}" type="datetimeFigureOut">
              <a:rPr lang="de-DE" smtClean="0">
                <a:latin typeface="TheSans UHH Bold Caps"/>
              </a:rPr>
              <a:t>15.02.2023</a:t>
            </a:fld>
            <a:endParaRPr lang="de-DE" dirty="0">
              <a:latin typeface="TheSans UHH Bold Cap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TheSans UHH Bold Cap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FC051A-4269-3349-B3CC-0AFD8485E50A}" type="slidenum">
              <a:rPr lang="de-DE" smtClean="0">
                <a:latin typeface="TheSans UHH Bold Caps"/>
              </a:rPr>
              <a:t>‹Nr.›</a:t>
            </a:fld>
            <a:endParaRPr lang="de-DE" dirty="0">
              <a:latin typeface="TheSans UHH Bold Caps"/>
            </a:endParaRPr>
          </a:p>
        </p:txBody>
      </p:sp>
    </p:spTree>
    <p:extLst>
      <p:ext uri="{BB962C8B-B14F-4D97-AF65-F5344CB8AC3E}">
        <p14:creationId xmlns:p14="http://schemas.microsoft.com/office/powerpoint/2010/main" val="14613886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heSans UHH Bold Caps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heSans UHH Bold Caps"/>
              </a:defRPr>
            </a:lvl1pPr>
          </a:lstStyle>
          <a:p>
            <a:fld id="{FC7BB34A-E9E0-164A-AE59-348CE25F601F}" type="datetimeFigureOut">
              <a:rPr lang="de-DE" smtClean="0"/>
              <a:pPr/>
              <a:t>15.02.2023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heSans UHH Bold Caps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heSans UHH Bold Caps"/>
              </a:defRPr>
            </a:lvl1pPr>
          </a:lstStyle>
          <a:p>
            <a:fld id="{0053D800-90B3-984F-9A52-23098A3E953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00290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26187-DF3D-B241-8A6A-8D09C56EDBC0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4827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 ei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0" y="1326806"/>
            <a:ext cx="9144000" cy="55311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Bildplatzhalter 9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9144000" cy="4916632"/>
          </a:xfrm>
          <a:prstGeom prst="rect">
            <a:avLst/>
          </a:prstGeom>
          <a:blipFill rotWithShape="1">
            <a:blip r:embed="rId2"/>
            <a:srcRect/>
            <a:stretch>
              <a:fillRect/>
            </a:stretch>
          </a:blipFill>
          <a:ln>
            <a:noFill/>
          </a:ln>
        </p:spPr>
        <p:txBody>
          <a:bodyPr vert="horz" tIns="108000"/>
          <a:lstStyle/>
          <a:p>
            <a:endParaRPr lang="de-DE" dirty="0"/>
          </a:p>
        </p:txBody>
      </p:sp>
      <p:sp>
        <p:nvSpPr>
          <p:cNvPr id="2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23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099602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2261769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Titelfolie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5"/>
          <p:cNvSpPr/>
          <p:nvPr userDrawn="1"/>
        </p:nvSpPr>
        <p:spPr>
          <a:xfrm>
            <a:off x="0" y="1316924"/>
            <a:ext cx="9165896" cy="55410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4512849" cy="4926013"/>
          </a:xfrm>
          <a:prstGeom prst="rect">
            <a:avLst/>
          </a:prstGeom>
          <a:blipFill rotWithShape="1">
            <a:blip r:embed="rId2"/>
            <a:srcRect/>
            <a:stretch>
              <a:fillRect r="-3643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5"/>
          </p:nvPr>
        </p:nvSpPr>
        <p:spPr>
          <a:xfrm>
            <a:off x="4648548" y="1479550"/>
            <a:ext cx="4517348" cy="4926013"/>
          </a:xfrm>
          <a:prstGeom prst="rect">
            <a:avLst/>
          </a:prstGeom>
          <a:blipFill rotWithShape="1">
            <a:blip r:embed="rId3"/>
            <a:srcRect/>
            <a:stretch>
              <a:fillRect l="-131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3808307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das </a:t>
            </a:r>
            <a:r>
              <a:rPr lang="de-DE" dirty="0" err="1"/>
              <a:t>ökosystem</a:t>
            </a:r>
            <a:endParaRPr lang="de-DE" dirty="0"/>
          </a:p>
          <a:p>
            <a:pPr lvl="0"/>
            <a:r>
              <a:rPr lang="de-DE" dirty="0" err="1"/>
              <a:t>bersteinwald</a:t>
            </a:r>
            <a:endParaRPr lang="de-DE" dirty="0"/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3808994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700928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folie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1305166"/>
            <a:ext cx="9165896" cy="55528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4512849" cy="4926013"/>
          </a:xfrm>
          <a:prstGeom prst="rect">
            <a:avLst/>
          </a:prstGeom>
          <a:blipFill rotWithShape="1">
            <a:blip r:embed="rId2"/>
            <a:srcRect/>
            <a:stretch>
              <a:fillRect r="-3643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5"/>
          </p:nvPr>
        </p:nvSpPr>
        <p:spPr>
          <a:xfrm>
            <a:off x="4637550" y="1479550"/>
            <a:ext cx="4528346" cy="2401849"/>
          </a:xfrm>
          <a:prstGeom prst="rect">
            <a:avLst/>
          </a:prstGeom>
          <a:blipFill rotWithShape="1">
            <a:blip r:embed="rId3"/>
            <a:srcRect/>
            <a:stretch>
              <a:fillRect l="-1070" t="1" r="1" b="-2472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6"/>
          </p:nvPr>
        </p:nvSpPr>
        <p:spPr>
          <a:xfrm>
            <a:off x="4637550" y="4009827"/>
            <a:ext cx="4528346" cy="2395736"/>
          </a:xfrm>
          <a:prstGeom prst="rect">
            <a:avLst/>
          </a:prstGeom>
          <a:blipFill rotWithShape="1">
            <a:blip r:embed="rId4"/>
            <a:srcRect/>
            <a:stretch>
              <a:fillRect l="-1070" t="-2769" r="1" b="4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8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3808307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das </a:t>
            </a:r>
            <a:r>
              <a:rPr lang="de-DE" dirty="0" err="1"/>
              <a:t>ökosystem</a:t>
            </a:r>
            <a:endParaRPr lang="de-DE" dirty="0"/>
          </a:p>
          <a:p>
            <a:pPr lvl="0"/>
            <a:r>
              <a:rPr lang="de-DE" dirty="0" err="1"/>
              <a:t>bersteinwald</a:t>
            </a:r>
            <a:endParaRPr lang="de-DE" dirty="0"/>
          </a:p>
        </p:txBody>
      </p:sp>
      <p:sp>
        <p:nvSpPr>
          <p:cNvPr id="19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3808994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2549433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d_Titelfolie Stein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1463675"/>
            <a:ext cx="9144000" cy="4954891"/>
          </a:xfrm>
          <a:prstGeom prst="rect">
            <a:avLst/>
          </a:prstGeom>
          <a:solidFill>
            <a:srgbClr val="3B51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871986" y="756430"/>
            <a:ext cx="1822752" cy="1459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050" b="0" i="0" kern="0" spc="90" baseline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Fakultät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878336" y="902337"/>
            <a:ext cx="1816402" cy="168274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buNone/>
              <a:defRPr sz="1050" b="0" i="0" kern="0" spc="40" baseline="0">
                <a:solidFill>
                  <a:srgbClr val="009CD1"/>
                </a:solidFill>
                <a:latin typeface="TheSans UHH SemiLight Caps"/>
                <a:cs typeface="TheSans UHH SemiLight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für </a:t>
            </a:r>
            <a:r>
              <a:rPr lang="de-DE" dirty="0" err="1"/>
              <a:t>rechtswissenschaft</a:t>
            </a:r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0" y="6418566"/>
            <a:ext cx="9144000" cy="4394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6121593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15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122280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142971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e_Titelfolie 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1463675"/>
            <a:ext cx="9144000" cy="3451225"/>
          </a:xfrm>
          <a:prstGeom prst="rect">
            <a:avLst/>
          </a:prstGeom>
          <a:solidFill>
            <a:srgbClr val="0092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871986" y="756430"/>
            <a:ext cx="1822752" cy="1459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050" b="0" i="0" kern="0" spc="90" baseline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Fakultät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878336" y="902337"/>
            <a:ext cx="1816402" cy="168274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buNone/>
              <a:defRPr sz="1050" b="0" i="0" kern="0" spc="40" baseline="0">
                <a:solidFill>
                  <a:srgbClr val="009CD1"/>
                </a:solidFill>
                <a:latin typeface="TheSans UHH SemiLight Caps"/>
                <a:cs typeface="TheSans UHH SemiLight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für </a:t>
            </a:r>
            <a:r>
              <a:rPr lang="de-DE" dirty="0" err="1"/>
              <a:t>rechtswissenschaft</a:t>
            </a:r>
            <a:endParaRPr lang="de-DE" dirty="0"/>
          </a:p>
        </p:txBody>
      </p:sp>
      <p:sp>
        <p:nvSpPr>
          <p:cNvPr id="9" name="Rechteck 8"/>
          <p:cNvSpPr/>
          <p:nvPr userDrawn="1"/>
        </p:nvSpPr>
        <p:spPr>
          <a:xfrm>
            <a:off x="0" y="6418566"/>
            <a:ext cx="9144000" cy="4394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6121593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122279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727751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nhaltsplatzhalter 3"/>
          <p:cNvSpPr>
            <a:spLocks noGrp="1"/>
          </p:cNvSpPr>
          <p:nvPr>
            <p:ph sz="half" idx="2"/>
          </p:nvPr>
        </p:nvSpPr>
        <p:spPr>
          <a:xfrm>
            <a:off x="457200" y="2840400"/>
            <a:ext cx="7639200" cy="3233015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SzPct val="100000"/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2pPr>
            <a:lvl3pPr marL="756000" indent="-252000"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Lucida Grande"/>
              <a:buChar char="▪"/>
              <a:defRPr sz="2000">
                <a:latin typeface="TheSans UHH Regular"/>
                <a:cs typeface="TheSans UHH Regular"/>
              </a:defRPr>
            </a:lvl3pPr>
            <a:lvl4pPr marL="756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4pPr>
            <a:lvl5pPr marL="756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57200" y="1774800"/>
            <a:ext cx="76392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ob alle Buchstaben da sind, wie sie aussehen</a:t>
            </a:r>
          </a:p>
          <a:p>
            <a:pPr lvl="0"/>
            <a:r>
              <a:rPr lang="de-DE" dirty="0"/>
              <a:t>und ob alle </a:t>
            </a:r>
            <a:r>
              <a:rPr lang="de-DE" dirty="0" err="1"/>
              <a:t>buchstaben</a:t>
            </a:r>
            <a:r>
              <a:rPr lang="de-DE" dirty="0"/>
              <a:t> da sind</a:t>
            </a:r>
          </a:p>
        </p:txBody>
      </p:sp>
      <p:sp>
        <p:nvSpPr>
          <p:cNvPr id="1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296904" y="6442393"/>
            <a:ext cx="1389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442393"/>
            <a:ext cx="907185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TheSans UHH Regular"/>
                <a:cs typeface="TheSans UHH Regular"/>
              </a:defRPr>
            </a:lvl1pPr>
          </a:lstStyle>
          <a:p>
            <a:fld id="{CF42CCF1-1A89-C34C-B1B4-89EF2B026F58}" type="datetime1">
              <a:rPr lang="de-DE" smtClean="0"/>
              <a:t>15.02.2023</a:t>
            </a:fld>
            <a:endParaRPr lang="de-DE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90788" y="6442393"/>
            <a:ext cx="452278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r>
              <a:rPr lang="de-DE" dirty="0"/>
              <a:t>|  Fußzeile Blindtext, Name des Professors</a:t>
            </a:r>
          </a:p>
        </p:txBody>
      </p:sp>
    </p:spTree>
    <p:extLst>
      <p:ext uri="{BB962C8B-B14F-4D97-AF65-F5344CB8AC3E}">
        <p14:creationId xmlns:p14="http://schemas.microsoft.com/office/powerpoint/2010/main" val="1717272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199" y="2840895"/>
            <a:ext cx="7639302" cy="3280939"/>
          </a:xfrm>
          <a:prstGeom prst="rect">
            <a:avLst/>
          </a:prstGeom>
        </p:spPr>
        <p:txBody>
          <a:bodyPr lIns="0" tIns="0" bIns="0"/>
          <a:lstStyle>
            <a:lvl1pPr marL="0" indent="0">
              <a:lnSpc>
                <a:spcPts val="305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 baseline="0">
                <a:latin typeface="TheSans UHH Regular"/>
                <a:cs typeface="TheSans UHH Regular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150B-76F6-DE49-9C43-3D4065485782}" type="datetime1">
              <a:rPr lang="de-DE" smtClean="0"/>
              <a:t>15.02.2023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2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199" y="1774800"/>
            <a:ext cx="7639301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Hamburg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66362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4732" y="2840400"/>
            <a:ext cx="3913094" cy="3322593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40400"/>
            <a:ext cx="3907543" cy="3322595"/>
          </a:xfrm>
          <a:prstGeom prst="rect">
            <a:avLst/>
          </a:prstGeom>
        </p:spPr>
        <p:txBody>
          <a:bodyPr lIns="0" t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E7B92-0EE2-3B44-AAA0-3709F171F8B8}" type="datetime1">
              <a:rPr lang="de-DE" smtClean="0"/>
              <a:t>15.02.2023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68694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</a:t>
            </a:r>
            <a:r>
              <a:rPr lang="de-DE" dirty="0" err="1"/>
              <a:t>blindtext</a:t>
            </a:r>
            <a:r>
              <a:rPr lang="de-DE" dirty="0"/>
              <a:t> der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592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-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8244" y="2856736"/>
            <a:ext cx="3913094" cy="32789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000" baseline="0">
                <a:latin typeface="TheSans UHH Regular"/>
                <a:cs typeface="TheSans UHH Regular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2pPr>
            <a:lvl3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3pPr>
            <a:lvl4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4pPr>
            <a:lvl5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DD1A3-E584-184E-A824-96456972E29E}" type="datetime1">
              <a:rPr lang="de-DE" smtClean="0"/>
              <a:t>15.02.2023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2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56736"/>
            <a:ext cx="4356805" cy="3563115"/>
          </a:xfrm>
          <a:prstGeom prst="rect">
            <a:avLst/>
          </a:prstGeom>
          <a:blipFill rotWithShape="1">
            <a:blip r:embed="rId2"/>
            <a:srcRect/>
            <a:stretch>
              <a:fillRect l="-23585" t="-5137" r="-11660" b="2"/>
            </a:stretch>
          </a:blipFill>
        </p:spPr>
        <p:txBody>
          <a:bodyPr lIns="0" tIns="0" bIns="0"/>
          <a:lstStyle>
            <a:lvl1pPr marL="0" indent="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der Blindtext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6514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-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56736"/>
            <a:ext cx="3907543" cy="3278944"/>
          </a:xfrm>
          <a:prstGeom prst="rect">
            <a:avLst/>
          </a:prstGeom>
        </p:spPr>
        <p:txBody>
          <a:bodyPr lIns="0" tIns="0" bIns="0"/>
          <a:lstStyle>
            <a:lvl1pPr marL="252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1pPr>
            <a:lvl2pPr marL="504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2pPr>
            <a:lvl3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3pPr>
            <a:lvl4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4pPr>
            <a:lvl5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AF33-3FF8-E241-A73B-BF33E2BBE42A}" type="datetime1">
              <a:rPr lang="de-DE" smtClean="0"/>
              <a:t>15.02.2023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32835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der Blindtext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  <p:sp>
        <p:nvSpPr>
          <p:cNvPr id="12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8244" y="2856736"/>
            <a:ext cx="3913094" cy="32789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000" baseline="0">
                <a:latin typeface="TheSans UHH Regular"/>
                <a:cs typeface="TheSans UHH Regular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2pPr>
            <a:lvl3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3pPr>
            <a:lvl4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4pPr>
            <a:lvl5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</a:t>
            </a:r>
          </a:p>
        </p:txBody>
      </p:sp>
    </p:spTree>
    <p:extLst>
      <p:ext uri="{BB962C8B-B14F-4D97-AF65-F5344CB8AC3E}">
        <p14:creationId xmlns:p14="http://schemas.microsoft.com/office/powerpoint/2010/main" val="3558030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Grafi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1483199"/>
            <a:ext cx="9144000" cy="49263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heSans UHH Bold Caps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0" y="1482247"/>
            <a:ext cx="9144000" cy="4927274"/>
          </a:xfrm>
          <a:prstGeom prst="rect">
            <a:avLst/>
          </a:prstGeom>
          <a:noFill/>
          <a:ln>
            <a:noFill/>
          </a:ln>
        </p:spPr>
        <p:txBody>
          <a:bodyPr lIns="0" tIns="0" bIns="0" anchor="ctr" anchorCtr="0"/>
          <a:lstStyle>
            <a:lvl1pPr marL="0" indent="0" algn="ctr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400" baseline="0">
                <a:latin typeface="TheSans UHH Regular"/>
                <a:cs typeface="TheSans UHH Regular"/>
              </a:defRPr>
            </a:lvl1pPr>
            <a:lvl2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3pPr>
            <a:lvl4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4pPr>
            <a:lvl5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Grafiken, Tabellen etc.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426B-86F4-C54C-A96E-B5AEB047675E}" type="datetime1">
              <a:rPr lang="de-DE" smtClean="0"/>
              <a:t>15.02.2023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50766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cxnSp>
        <p:nvCxnSpPr>
          <p:cNvPr id="11" name="Gerade Verbindung 10"/>
          <p:cNvCxnSpPr/>
          <p:nvPr userDrawn="1"/>
        </p:nvCxnSpPr>
        <p:spPr>
          <a:xfrm>
            <a:off x="0" y="1479941"/>
            <a:ext cx="9144000" cy="2791"/>
          </a:xfrm>
          <a:prstGeom prst="line">
            <a:avLst/>
          </a:prstGeom>
          <a:ln w="25400">
            <a:solidFill>
              <a:srgbClr val="009CD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172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a_Kap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46C2-C436-754A-84F1-B94BA1E05324}" type="datetime1">
              <a:rPr lang="de-DE" smtClean="0"/>
              <a:t>15.02.2023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359729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Inhaltsplatzhalter 20"/>
          <p:cNvSpPr>
            <a:spLocks noGrp="1"/>
          </p:cNvSpPr>
          <p:nvPr>
            <p:ph sz="quarter" idx="13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</p:spTree>
    <p:extLst>
      <p:ext uri="{BB962C8B-B14F-4D97-AF65-F5344CB8AC3E}">
        <p14:creationId xmlns:p14="http://schemas.microsoft.com/office/powerpoint/2010/main" val="3512015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b_Kap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>
          <a:xfrm>
            <a:off x="0" y="1463675"/>
            <a:ext cx="9144000" cy="4954891"/>
          </a:xfrm>
          <a:prstGeom prst="rect">
            <a:avLst/>
          </a:prstGeom>
          <a:solidFill>
            <a:srgbClr val="0092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7561A-A438-1045-8D5E-A4BD531A0107}" type="datetime1">
              <a:rPr lang="de-DE" smtClean="0"/>
              <a:t>15.02.2023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368694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9" name="Inhaltsplatzhalter 20"/>
          <p:cNvSpPr>
            <a:spLocks noGrp="1"/>
          </p:cNvSpPr>
          <p:nvPr>
            <p:ph sz="quarter" idx="13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</p:spTree>
    <p:extLst>
      <p:ext uri="{BB962C8B-B14F-4D97-AF65-F5344CB8AC3E}">
        <p14:creationId xmlns:p14="http://schemas.microsoft.com/office/powerpoint/2010/main" val="200925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Leer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B2EB-24F5-F14D-BE59-DECD0FB48D4C}" type="datetime1">
              <a:rPr lang="de-DE" smtClean="0"/>
              <a:t>15.02.2023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1341801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5852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ild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C78A9-34DE-894E-89F8-58925FD10BD1}" type="datetime1">
              <a:rPr lang="de-DE" smtClean="0"/>
              <a:t>15.02.2023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359729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2" name="Rechteck 1"/>
          <p:cNvSpPr/>
          <p:nvPr userDrawn="1"/>
        </p:nvSpPr>
        <p:spPr>
          <a:xfrm>
            <a:off x="1" y="1292785"/>
            <a:ext cx="9144000" cy="6804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30" y="1487933"/>
            <a:ext cx="9144000" cy="4921587"/>
          </a:xfrm>
          <a:prstGeom prst="rect">
            <a:avLst/>
          </a:prstGeom>
          <a:blipFill rotWithShape="1">
            <a:blip r:embed="rId2"/>
            <a:srcRect/>
            <a:stretch>
              <a:fillRect t="-816"/>
            </a:stretch>
          </a:blipFill>
        </p:spPr>
        <p:txBody>
          <a:bodyPr/>
          <a:lstStyle>
            <a:lvl1pPr marL="0" indent="0">
              <a:buNone/>
              <a:defRPr sz="3200" b="0" i="0">
                <a:latin typeface="TheSans UHH Bold Caps"/>
                <a:cs typeface="TheSans UHH Bold Cap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6228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ite für den Textver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200" y="2733492"/>
            <a:ext cx="8229600" cy="3387887"/>
          </a:xfrm>
          <a:prstGeom prst="rect">
            <a:avLst/>
          </a:prstGeom>
        </p:spPr>
        <p:txBody>
          <a:bodyPr wrap="square" lIns="0" tIns="0" bIns="0" numCol="2" spcCol="18000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 sz="1200" b="0" i="0" u="none" baseline="0">
                <a:effectLst/>
                <a:latin typeface="TheSans UHH Bold"/>
                <a:cs typeface="TheSans UHH Bold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r>
              <a:rPr lang="de-DE" dirty="0"/>
              <a:t>ACHTUNG: Diese Folie ist ausschließlich für den Textversand gedacht, nicht für die Präsentation am </a:t>
            </a:r>
            <a:r>
              <a:rPr lang="de-DE" dirty="0" err="1"/>
              <a:t>Beamer</a:t>
            </a:r>
            <a:r>
              <a:rPr lang="de-DE" dirty="0"/>
              <a:t>!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Sehr bekannt ist dieser: The quick </a:t>
            </a:r>
            <a:r>
              <a:rPr lang="de-DE" dirty="0" err="1"/>
              <a:t>brown</a:t>
            </a:r>
            <a:r>
              <a:rPr lang="de-DE" dirty="0"/>
              <a:t> </a:t>
            </a:r>
            <a:r>
              <a:rPr lang="de-DE" dirty="0" err="1"/>
              <a:t>fox</a:t>
            </a:r>
            <a:r>
              <a:rPr lang="de-DE" dirty="0"/>
              <a:t> </a:t>
            </a:r>
            <a:r>
              <a:rPr lang="de-DE" dirty="0" err="1"/>
              <a:t>jumps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lazy</a:t>
            </a:r>
            <a:r>
              <a:rPr lang="de-DE" dirty="0"/>
              <a:t> </a:t>
            </a:r>
            <a:r>
              <a:rPr lang="de-DE" dirty="0" err="1"/>
              <a:t>old</a:t>
            </a:r>
            <a:r>
              <a:rPr lang="de-DE" dirty="0"/>
              <a:t> </a:t>
            </a:r>
            <a:r>
              <a:rPr lang="de-DE" dirty="0" err="1"/>
              <a:t>dog</a:t>
            </a:r>
            <a:r>
              <a:rPr lang="de-DE" dirty="0"/>
              <a:t>. Oft werden in </a:t>
            </a:r>
            <a:r>
              <a:rPr lang="de-DE" dirty="0" err="1"/>
              <a:t>Typoblindtexte</a:t>
            </a:r>
            <a:r>
              <a:rPr lang="de-DE" dirty="0"/>
              <a:t> auch fremdsprachige Satzteile eingebaut (AVAIL®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Wefox</a:t>
            </a:r>
            <a:r>
              <a:rPr lang="de-DE" dirty="0"/>
              <a:t>™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testing</a:t>
            </a:r>
            <a:r>
              <a:rPr lang="de-DE" dirty="0"/>
              <a:t> </a:t>
            </a:r>
            <a:r>
              <a:rPr lang="de-DE" dirty="0" err="1"/>
              <a:t>aussi</a:t>
            </a:r>
            <a:r>
              <a:rPr lang="de-DE" dirty="0"/>
              <a:t> la </a:t>
            </a:r>
            <a:r>
              <a:rPr lang="de-DE" dirty="0" err="1"/>
              <a:t>Kerning</a:t>
            </a:r>
            <a:r>
              <a:rPr lang="de-DE" dirty="0"/>
              <a:t>), um die Wirkung in anderen Sprachen zu testen. In Lateinisch sieht zum Beispiel fast jede Schrift gut aus. </a:t>
            </a:r>
            <a:r>
              <a:rPr lang="de-DE" dirty="0" err="1"/>
              <a:t>Quod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</a:t>
            </a:r>
            <a:r>
              <a:rPr lang="de-DE" dirty="0" err="1"/>
              <a:t>demonstrandum</a:t>
            </a:r>
            <a:r>
              <a:rPr lang="de-DE" dirty="0"/>
              <a:t>. Seit 1975 fehlen in den meisten Testtexten die Zahlen, weswegen nach </a:t>
            </a:r>
            <a:r>
              <a:rPr lang="de-DE" dirty="0" err="1"/>
              <a:t>TypoGb</a:t>
            </a:r>
            <a:r>
              <a:rPr lang="de-DE" dirty="0"/>
              <a:t>. 204 § ab dem Jahr 2034 Zahlen in 86 der Texte zur Pflicht werden. Nichteinhaltung wird mit bis zu 245 € oder 368 $ bestraft. Genauso wichtig in sind mittlerweile auch </a:t>
            </a:r>
            <a:r>
              <a:rPr lang="de-DE" dirty="0" err="1"/>
              <a:t>Âçcèñtë</a:t>
            </a:r>
            <a:r>
              <a:rPr lang="de-DE" dirty="0"/>
              <a:t>, die in neueren Schriften aber fast immer enthalten sind. Ein wichtiges aber schwierig zu integrierendes Feld sind </a:t>
            </a:r>
            <a:r>
              <a:rPr lang="de-DE" dirty="0" err="1"/>
              <a:t>OpenType</a:t>
            </a:r>
            <a:r>
              <a:rPr lang="de-DE" dirty="0"/>
              <a:t>-Funktionalitäten. Je nach Software und Voreinstellungen können eingebaute Kapitälchen, </a:t>
            </a:r>
            <a:r>
              <a:rPr lang="de-DE" dirty="0" err="1"/>
              <a:t>Kerning</a:t>
            </a:r>
            <a:r>
              <a:rPr lang="de-DE" dirty="0"/>
              <a:t> oder Ligaturen (sehr pfiffig) nicht richtig dargestellt </a:t>
            </a:r>
            <a:r>
              <a:rPr lang="de-DE" dirty="0" err="1"/>
              <a:t>werden.Dies</a:t>
            </a:r>
            <a:r>
              <a:rPr lang="de-DE" dirty="0"/>
              <a:t>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Sehr bekannt ist dieser: The quick </a:t>
            </a:r>
            <a:r>
              <a:rPr lang="de-DE" dirty="0" err="1"/>
              <a:t>brown</a:t>
            </a:r>
            <a:r>
              <a:rPr lang="de-DE" dirty="0"/>
              <a:t> </a:t>
            </a:r>
            <a:r>
              <a:rPr lang="de-DE" dirty="0" err="1"/>
              <a:t>fox</a:t>
            </a:r>
            <a:r>
              <a:rPr lang="de-DE" dirty="0"/>
              <a:t> </a:t>
            </a:r>
            <a:r>
              <a:rPr lang="de-DE" dirty="0" err="1"/>
              <a:t>jumps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lazy</a:t>
            </a:r>
            <a:r>
              <a:rPr lang="de-DE" dirty="0"/>
              <a:t> </a:t>
            </a:r>
            <a:r>
              <a:rPr lang="de-DE" dirty="0" err="1"/>
              <a:t>old</a:t>
            </a:r>
            <a:r>
              <a:rPr lang="de-DE" dirty="0"/>
              <a:t> </a:t>
            </a:r>
            <a:r>
              <a:rPr lang="de-DE" dirty="0" err="1"/>
              <a:t>dog</a:t>
            </a:r>
            <a:r>
              <a:rPr lang="de-DE" dirty="0"/>
              <a:t>. Oft werden in </a:t>
            </a:r>
            <a:r>
              <a:rPr lang="de-DE" dirty="0" err="1"/>
              <a:t>Typoblindtexte</a:t>
            </a:r>
            <a:r>
              <a:rPr lang="de-DE" dirty="0"/>
              <a:t> auch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A5F7-5432-C940-8998-969556BAB78E}" type="datetime1">
              <a:rPr lang="de-DE" smtClean="0"/>
              <a:t>15.02.2023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1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57200" y="1826635"/>
            <a:ext cx="8229600" cy="630708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Sätze, die alle Buchstaben des Alphabets enthalten man nennt diese Sätze </a:t>
            </a:r>
            <a:r>
              <a:rPr lang="de-DE" dirty="0" err="1"/>
              <a:t>Pangrams</a:t>
            </a:r>
            <a:r>
              <a:rPr lang="de-DE" dirty="0"/>
              <a:t>. Sehr bekannt ist dieser</a:t>
            </a:r>
          </a:p>
        </p:txBody>
      </p:sp>
    </p:spTree>
    <p:extLst>
      <p:ext uri="{BB962C8B-B14F-4D97-AF65-F5344CB8AC3E}">
        <p14:creationId xmlns:p14="http://schemas.microsoft.com/office/powerpoint/2010/main" val="42843754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56879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61AFDD-1D4F-41F7-A074-7659C93C6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ACBD2DF-D6D8-48B8-85C8-2ECC45AA3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CCF1-1A89-C34C-B1B4-89EF2B026F58}" type="datetime1">
              <a:rPr lang="de-DE" smtClean="0"/>
              <a:t>15.02.2023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FE426E7-F3BE-4ACE-B222-9D2EBD64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|  Fußzeile Blindtext, Name des Professors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9556A97-05FC-4FFA-B74D-BD4384B02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96866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186276-DD7D-44CC-B29F-1D711DE1A7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3624EE-8EA7-4A1D-BB1B-3EEA1604B2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1EA98DE-AF3C-4EDD-A1DC-F71CD34FB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15.02.2023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EA4E90-FFC0-4117-A3C7-AF22303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8C2D74-0C56-4BD8-8426-48FC19701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02980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1E17A9-77C4-4790-9D80-2DC8EDE0F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B8AE37-37C1-44B9-A20F-6E2913B6A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B6EA7F0-8A4C-4B15-87CF-5A0FB5DC0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15.02.2023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DA9753-4098-453B-BB9D-BFD5F584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3FB23C-6D71-48B3-9447-8CCA3F8F0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1993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A0199D-84DA-4782-8CE2-2E238806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D259B58-9945-4051-B237-AC2E4F3B8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E5B8F5-3C0B-464A-9513-568D2B066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15.02.2023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937CF49-1CE8-45DD-9797-8EE0CD096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3DD3EA-41E3-4690-941A-8F0F87067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0116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9C6185-8F02-4E96-A731-FA4872DC3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7D631D-D173-46AE-9090-C58C175DC0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71B3863-7BD2-42D4-B56B-29694EB3F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873AD71-48B7-4F0A-8002-111E4B4CC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15.02.2023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BACB742-9A0C-4387-AF64-8FFC27AB8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9F920A3-DA25-49A6-A994-BEFB8E09E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31204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7613D-B103-4F92-AC7D-95C05D1F3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6732B5-8470-40AC-8F94-F14F5D06F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27B5C48-57B8-4139-A6FF-8BAFFC082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CD648D9-3BA5-4053-87F8-AFDCA11C2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502541E-E6A8-4042-9521-EC805671AD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DAC4DF0-3399-43E8-A326-B5A4E893C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15.02.2023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113FABD-B3CA-469A-8BB3-90E905DE0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98DF232-3450-41A7-A8C2-32F90F842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3969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E6D51A-8F65-4717-802B-FA367A656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6912264-4B7A-40C2-95C5-EB24CB47C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15.02.2023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2B85BED-A353-4A95-9A21-D442A5966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010B62F-F86F-49DC-87D8-F0BAED8B4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15758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1E1BE9B-285A-4110-BD7B-88AA85A69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15.02.2023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9B4EF11-EC3B-46F9-B87A-DE5624355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B3B4436-8309-48E4-A25B-46B791F6D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3640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E76C78-66BD-47B4-94C7-D1CB236A0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E26AA6-83D9-4D5F-B6F2-76B1C3C61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22B4950-43F0-46FE-850D-5336E609C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DA0C05A-511D-4D0A-80D4-AF0CEB2C2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15.02.2023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752CFE1-B400-4D94-BE1B-120A2B837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181594E-CD35-48A5-9569-FA869003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70249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312FAF-CD54-4EE7-B21D-28FC6C655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3B8581E-1C2D-4F02-99EB-4CB3814EF2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B153BB6-A6D1-462A-B726-18665862B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D633B41-0A06-480B-89AE-4BCCE14F0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15.02.2023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C1DC695-9E3C-4BB9-A368-6E8D5AA86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974DDE1-517A-4FD2-A0B8-D272A12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88419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49C4D0-8E81-4BC9-A99A-3A3E455DB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D4C1F39-4F09-4F00-8BDD-5CCF7472AE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0E45D6-F66D-4787-AD7B-3A2B1658A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15.02.2023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B0510E-1441-4F4B-827C-898356678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A89217-C85B-4EFF-90CD-C22D447B0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08501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0B4D331-3EDB-454E-B4F1-A1D452070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3D668AB-F80D-484E-A04F-85CA2DA7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562A7A-6B2E-451B-8F23-2D8832155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15.02.2023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8F06EF7-1EC0-47A0-AA15-F70199D75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DCC5C7-F37C-44CC-9FD8-188A9578F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4737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 userDrawn="1"/>
        </p:nvSpPr>
        <p:spPr>
          <a:xfrm flipV="1">
            <a:off x="0" y="6423314"/>
            <a:ext cx="9144000" cy="434686"/>
          </a:xfrm>
          <a:prstGeom prst="rect">
            <a:avLst/>
          </a:prstGeom>
          <a:solidFill>
            <a:srgbClr val="3B515B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heSans UHH Bold Caps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442393"/>
            <a:ext cx="907185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TheSans UHH Regular"/>
                <a:cs typeface="TheSans UHH Regular"/>
              </a:defRPr>
            </a:lvl1pPr>
          </a:lstStyle>
          <a:p>
            <a:fld id="{CF42CCF1-1A89-C34C-B1B4-89EF2B026F58}" type="datetime1">
              <a:rPr lang="de-DE" smtClean="0"/>
              <a:t>15.02.2023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90788" y="6442393"/>
            <a:ext cx="452278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r>
              <a:rPr lang="de-DE" dirty="0"/>
              <a:t>|  Fußzeile Blindtext, Name des Professors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296904" y="6442393"/>
            <a:ext cx="1389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59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73" r:id="rId2"/>
    <p:sldLayoutId id="2147483674" r:id="rId3"/>
    <p:sldLayoutId id="2147483671" r:id="rId4"/>
    <p:sldLayoutId id="2147483672" r:id="rId5"/>
    <p:sldLayoutId id="2147483661" r:id="rId6"/>
    <p:sldLayoutId id="2147483664" r:id="rId7"/>
    <p:sldLayoutId id="2147483663" r:id="rId8"/>
    <p:sldLayoutId id="2147483669" r:id="rId9"/>
    <p:sldLayoutId id="2147483665" r:id="rId10"/>
    <p:sldLayoutId id="2147483662" r:id="rId11"/>
    <p:sldLayoutId id="2147483654" r:id="rId12"/>
    <p:sldLayoutId id="2147483675" r:id="rId13"/>
    <p:sldLayoutId id="2147483655" r:id="rId14"/>
    <p:sldLayoutId id="2147483660" r:id="rId15"/>
    <p:sldLayoutId id="2147483667" r:id="rId16"/>
    <p:sldLayoutId id="2147483676" r:id="rId17"/>
    <p:sldLayoutId id="2147483690" r:id="rId18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TheSans UHH Bold Caps"/>
          <a:ea typeface="+mj-ea"/>
          <a:cs typeface="TheSans UHH Bold Cap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65ED1D5-4E2D-4D0F-B431-23C87DD4D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48F764F-CE61-46FC-B93C-F6CC552EF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0E4306-ABEC-4F35-A7AD-1088CF1862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C661-1FF1-4D00-BD67-7F18BAD910B8}" type="datetimeFigureOut">
              <a:rPr lang="de-DE" smtClean="0"/>
              <a:t>15.02.2023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56BD33-68CD-4ECB-BC5C-A91F702F22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B0A631-488F-46BC-A962-A26AC31A82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5723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Grafik 18"/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9000"/>
                    </a14:imgEffect>
                  </a14:imgLayer>
                </a14:imgProps>
              </a:ext>
            </a:extLst>
          </a:blip>
          <a:srcRect l="20804" t="70" r="-109" b="76286"/>
          <a:stretch/>
        </p:blipFill>
        <p:spPr>
          <a:xfrm>
            <a:off x="0" y="-12699"/>
            <a:ext cx="9182100" cy="1231899"/>
          </a:xfrm>
          <a:prstGeom prst="rect">
            <a:avLst/>
          </a:prstGeom>
        </p:spPr>
      </p:pic>
      <p:sp>
        <p:nvSpPr>
          <p:cNvPr id="12" name="Text Box 12"/>
          <p:cNvSpPr>
            <a:spLocks/>
          </p:cNvSpPr>
          <p:nvPr/>
        </p:nvSpPr>
        <p:spPr bwMode="auto">
          <a:xfrm>
            <a:off x="4499991" y="2865885"/>
            <a:ext cx="9541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~20%</a:t>
            </a:r>
            <a:endParaRPr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3" name="Datumsplatzhalter 2"/>
          <p:cNvSpPr txBox="1">
            <a:spLocks/>
          </p:cNvSpPr>
          <p:nvPr/>
        </p:nvSpPr>
        <p:spPr bwMode="auto">
          <a:xfrm>
            <a:off x="457200" y="6442393"/>
            <a:ext cx="612447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9BDB2EB-24F5-F14D-BE59-DECD0FB48D4C}" type="datetime1">
              <a:rPr lang="de-DE" sz="1200"/>
              <a:pPr/>
              <a:t>16.02.2023</a:t>
            </a:fld>
            <a:r>
              <a:rPr lang="de-DE" sz="1200" dirty="0"/>
              <a:t>   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6016DDD-901C-46D2-9126-3D0A60FFC81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8314" y="153156"/>
            <a:ext cx="1690554" cy="892613"/>
          </a:xfrm>
          <a:prstGeom prst="rect">
            <a:avLst/>
          </a:prstGeom>
        </p:spPr>
      </p:pic>
      <p:sp>
        <p:nvSpPr>
          <p:cNvPr id="14" name="Titel 1">
            <a:extLst>
              <a:ext uri="{FF2B5EF4-FFF2-40B4-BE49-F238E27FC236}">
                <a16:creationId xmlns:a16="http://schemas.microsoft.com/office/drawing/2014/main" id="{EC5FF600-3DFD-4660-B6A4-3BB5D0092DDD}"/>
              </a:ext>
            </a:extLst>
          </p:cNvPr>
          <p:cNvSpPr txBox="1">
            <a:spLocks/>
          </p:cNvSpPr>
          <p:nvPr/>
        </p:nvSpPr>
        <p:spPr bwMode="auto">
          <a:xfrm>
            <a:off x="174777" y="1227336"/>
            <a:ext cx="8496945" cy="4968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TheSans UHH Bold Caps"/>
                <a:ea typeface="+mj-ea"/>
                <a:cs typeface="TheSans UHH Bold Caps"/>
              </a:defRPr>
            </a:lvl1pPr>
          </a:lstStyle>
          <a:p>
            <a:pPr algn="l"/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Umgang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von </a:t>
            </a:r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Lernenden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mit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einem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Arbeitsblatt</a:t>
            </a:r>
            <a:endParaRPr lang="en-US" sz="1800" b="1" dirty="0">
              <a:latin typeface="+mn-lt"/>
            </a:endParaRPr>
          </a:p>
        </p:txBody>
      </p:sp>
      <p:graphicFrame>
        <p:nvGraphicFramePr>
          <p:cNvPr id="16" name="Tabelle 15">
            <a:extLst>
              <a:ext uri="{FF2B5EF4-FFF2-40B4-BE49-F238E27FC236}">
                <a16:creationId xmlns:a16="http://schemas.microsoft.com/office/drawing/2014/main" id="{1372BF16-555A-4DD3-AC7A-2734A8A1EA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140494"/>
              </p:ext>
            </p:extLst>
          </p:nvPr>
        </p:nvGraphicFramePr>
        <p:xfrm>
          <a:off x="308533" y="1819821"/>
          <a:ext cx="8322478" cy="2259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410">
                  <a:extLst>
                    <a:ext uri="{9D8B030D-6E8A-4147-A177-3AD203B41FA5}">
                      <a16:colId xmlns:a16="http://schemas.microsoft.com/office/drawing/2014/main" val="4094531557"/>
                    </a:ext>
                  </a:extLst>
                </a:gridCol>
                <a:gridCol w="2836519">
                  <a:extLst>
                    <a:ext uri="{9D8B030D-6E8A-4147-A177-3AD203B41FA5}">
                      <a16:colId xmlns:a16="http://schemas.microsoft.com/office/drawing/2014/main" val="1285542759"/>
                    </a:ext>
                  </a:extLst>
                </a:gridCol>
                <a:gridCol w="2297927">
                  <a:extLst>
                    <a:ext uri="{9D8B030D-6E8A-4147-A177-3AD203B41FA5}">
                      <a16:colId xmlns:a16="http://schemas.microsoft.com/office/drawing/2014/main" val="3445151035"/>
                    </a:ext>
                  </a:extLst>
                </a:gridCol>
                <a:gridCol w="1770622">
                  <a:extLst>
                    <a:ext uri="{9D8B030D-6E8A-4147-A177-3AD203B41FA5}">
                      <a16:colId xmlns:a16="http://schemas.microsoft.com/office/drawing/2014/main" val="322848163"/>
                    </a:ext>
                  </a:extLst>
                </a:gridCol>
              </a:tblGrid>
              <a:tr h="575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Lernende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Beobachtungen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Indikatoren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Bewertung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206982"/>
                  </a:ext>
                </a:extLst>
              </a:tr>
              <a:tr h="1684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400" b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400" b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400" b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400" b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400" b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400" b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de-DE" sz="1400" b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de-DE" sz="140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800" b="0" i="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66792"/>
                  </a:ext>
                </a:extLst>
              </a:tr>
            </a:tbl>
          </a:graphicData>
        </a:graphic>
      </p:graphicFrame>
      <p:pic>
        <p:nvPicPr>
          <p:cNvPr id="11" name="Grafik 10">
            <a:extLst>
              <a:ext uri="{FF2B5EF4-FFF2-40B4-BE49-F238E27FC236}">
                <a16:creationId xmlns:a16="http://schemas.microsoft.com/office/drawing/2014/main" id="{23FCD762-2131-41AF-891E-01980E60876C}"/>
              </a:ext>
            </a:extLst>
          </p:cNvPr>
          <p:cNvPicPr/>
          <p:nvPr/>
        </p:nvPicPr>
        <p:blipFill rotWithShape="1">
          <a:blip r:embed="rId6"/>
          <a:srcRect l="3798" r="3111"/>
          <a:stretch/>
        </p:blipFill>
        <p:spPr bwMode="auto">
          <a:xfrm>
            <a:off x="347915" y="2662876"/>
            <a:ext cx="1347782" cy="13675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47451950-E71E-4333-ACFF-0C086EE586E1}"/>
              </a:ext>
            </a:extLst>
          </p:cNvPr>
          <p:cNvSpPr txBox="1"/>
          <p:nvPr/>
        </p:nvSpPr>
        <p:spPr>
          <a:xfrm>
            <a:off x="665017" y="2355732"/>
            <a:ext cx="899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Victor</a:t>
            </a:r>
          </a:p>
        </p:txBody>
      </p:sp>
    </p:spTree>
    <p:extLst>
      <p:ext uri="{BB962C8B-B14F-4D97-AF65-F5344CB8AC3E}">
        <p14:creationId xmlns:p14="http://schemas.microsoft.com/office/powerpoint/2010/main" val="3163434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50800">
          <a:solidFill>
            <a:schemeClr val="bg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Bildschirmpräsentation (4:3)</PresentationFormat>
  <Paragraphs>13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</vt:i4>
      </vt:variant>
    </vt:vector>
  </HeadingPairs>
  <TitlesOfParts>
    <vt:vector size="13" baseType="lpstr">
      <vt:lpstr>Arial</vt:lpstr>
      <vt:lpstr>Calibri</vt:lpstr>
      <vt:lpstr>Calibri Light</vt:lpstr>
      <vt:lpstr>Lucida Grande</vt:lpstr>
      <vt:lpstr>TheSans UHH Bold</vt:lpstr>
      <vt:lpstr>TheSans UHH Bold Caps</vt:lpstr>
      <vt:lpstr>TheSans UHH Regular</vt:lpstr>
      <vt:lpstr>TheSans UHH SemiLight Caps</vt:lpstr>
      <vt:lpstr>Times New Roman</vt:lpstr>
      <vt:lpstr>Wingdings</vt:lpstr>
      <vt:lpstr>Office-Design</vt:lpstr>
      <vt:lpstr>Benutzerdefiniertes Design</vt:lpstr>
      <vt:lpstr>PowerPoint-Präsentation</vt:lpstr>
    </vt:vector>
  </TitlesOfParts>
  <Company>blum design und kommunikation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Natalie Ross</dc:creator>
  <cp:lastModifiedBy>WissMit</cp:lastModifiedBy>
  <cp:revision>1404</cp:revision>
  <dcterms:created xsi:type="dcterms:W3CDTF">2016-03-24T14:49:53Z</dcterms:created>
  <dcterms:modified xsi:type="dcterms:W3CDTF">2023-02-16T20:29:29Z</dcterms:modified>
</cp:coreProperties>
</file>